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1"/>
  </p:notesMasterIdLst>
  <p:sldIdLst>
    <p:sldId id="256" r:id="rId2"/>
    <p:sldId id="272" r:id="rId3"/>
    <p:sldId id="259" r:id="rId4"/>
    <p:sldId id="264" r:id="rId5"/>
    <p:sldId id="260" r:id="rId6"/>
    <p:sldId id="261" r:id="rId7"/>
    <p:sldId id="262" r:id="rId8"/>
    <p:sldId id="276" r:id="rId9"/>
    <p:sldId id="266" r:id="rId10"/>
    <p:sldId id="270" r:id="rId11"/>
    <p:sldId id="273" r:id="rId12"/>
    <p:sldId id="275" r:id="rId13"/>
    <p:sldId id="274" r:id="rId14"/>
    <p:sldId id="268" r:id="rId15"/>
    <p:sldId id="267" r:id="rId16"/>
    <p:sldId id="263" r:id="rId17"/>
    <p:sldId id="271" r:id="rId18"/>
    <p:sldId id="269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679151-6B48-AEEC-1348-153A3B0557B3}" name="kavya putturi" initials="kp" userId="5f43c804da6d053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326"/>
    <a:srgbClr val="C44BA8"/>
    <a:srgbClr val="E45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>
        <p:scale>
          <a:sx n="75" d="100"/>
          <a:sy n="75" d="100"/>
        </p:scale>
        <p:origin x="120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microsoft.com/office/2018/10/relationships/authors" Target="authors.xml" /><Relationship Id="rId3" Type="http://schemas.openxmlformats.org/officeDocument/2006/relationships/slide" Target="slides/slide2.xml" /><Relationship Id="rId21" Type="http://schemas.openxmlformats.org/officeDocument/2006/relationships/notesMaster" Target="notesMasters/notesMaster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A4C47-EF8A-45BC-8B5F-7D630C78EA6F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C994-7508-49D2-AFC6-8CB1C20DA5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253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C994-7508-49D2-AFC6-8CB1C20DA57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77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C994-7508-49D2-AFC6-8CB1C20DA57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04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4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09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00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03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81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3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9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7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7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98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7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48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9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4.png" /><Relationship Id="rId5" Type="http://schemas.openxmlformats.org/officeDocument/2006/relationships/image" Target="../media/image13.jpeg" /><Relationship Id="rId4" Type="http://schemas.openxmlformats.org/officeDocument/2006/relationships/image" Target="../media/image12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7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0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3.png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9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.jpe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D50AE88-1902-EB17-9693-A32D80F5D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618" y="4237464"/>
            <a:ext cx="5100950" cy="192730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200" b="1" i="1" kern="1200">
                <a:latin typeface="+mn-lt"/>
                <a:ea typeface="+mn-ea"/>
                <a:cs typeface="+mn-cs"/>
              </a:rPr>
              <a:t>  </a:t>
            </a:r>
            <a:r>
              <a:rPr lang="en-US" sz="2000" b="1" u="sng" kern="1200">
                <a:latin typeface="+mn-lt"/>
                <a:ea typeface="+mn-ea"/>
                <a:cs typeface="+mn-cs"/>
              </a:rPr>
              <a:t>PRESENTED</a:t>
            </a:r>
            <a:r>
              <a:rPr lang="en-US" sz="2000" b="1" u="sng"/>
              <a:t> BY:</a:t>
            </a:r>
            <a:endParaRPr lang="en-US" sz="2000" b="1" u="sng">
              <a:cs typeface="Arial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N.SAI SRI HARSHITHA   21RG1A05A4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P.KAVYA                           21RG1A05B4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Y.SINDHU                         21RG1A05D0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K.SANGEETHA                 21RG1A0590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4CCFA5-ADA5-C0E6-C669-BCD640E8E4B3}"/>
              </a:ext>
            </a:extLst>
          </p:cNvPr>
          <p:cNvSpPr txBox="1"/>
          <p:nvPr/>
        </p:nvSpPr>
        <p:spPr>
          <a:xfrm>
            <a:off x="7621026" y="5374923"/>
            <a:ext cx="35656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cs typeface="Arial"/>
              </a:rPr>
              <a:t>UNDER THE GUIDENCE OF:</a:t>
            </a:r>
          </a:p>
          <a:p>
            <a:r>
              <a:rPr lang="en-US">
                <a:cs typeface="Arial"/>
              </a:rPr>
              <a:t>        </a:t>
            </a:r>
            <a:r>
              <a:rPr lang="en-US" b="1" err="1">
                <a:cs typeface="Arial"/>
              </a:rPr>
              <a:t>Mr</a:t>
            </a:r>
            <a:r>
              <a:rPr lang="en-US" b="1">
                <a:cs typeface="Arial"/>
              </a:rPr>
              <a:t> V SHYAM KUMAR</a:t>
            </a:r>
          </a:p>
          <a:p>
            <a:r>
              <a:rPr lang="en-US" b="1">
                <a:cs typeface="Arial"/>
              </a:rPr>
              <a:t>                   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6BED1-16EB-E2C0-387D-19E51ED3091D}"/>
              </a:ext>
            </a:extLst>
          </p:cNvPr>
          <p:cNvSpPr txBox="1"/>
          <p:nvPr/>
        </p:nvSpPr>
        <p:spPr>
          <a:xfrm>
            <a:off x="612448" y="3012576"/>
            <a:ext cx="1140004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3B23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SECURE DATA TRANSFER AND DETECTION FORM COUNTING BLOOM FILLER COMPLETE DOCUMENTS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4B234-108F-25FC-A07B-9F778CC7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73" y="224234"/>
            <a:ext cx="11073986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9C0B2E-14AF-2E2B-14E8-6BCC3E4A30CB}"/>
              </a:ext>
            </a:extLst>
          </p:cNvPr>
          <p:cNvSpPr txBox="1"/>
          <p:nvPr/>
        </p:nvSpPr>
        <p:spPr>
          <a:xfrm>
            <a:off x="1114597" y="2314902"/>
            <a:ext cx="9184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en-IN" sz="2400" b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</a:t>
            </a: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542D-29D7-48A3-C503-207F0D10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-546547"/>
            <a:ext cx="9539906" cy="1669292"/>
          </a:xfrm>
        </p:spPr>
        <p:txBody>
          <a:bodyPr>
            <a:normAutofit/>
          </a:bodyPr>
          <a:lstStyle/>
          <a:p>
            <a:r>
              <a:rPr lang="en-IN" sz="2800" b="1" u="sng"/>
              <a:t>RESULT ANALYSIS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536ACF-BAEC-9779-0B93-695141338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522512"/>
            <a:ext cx="4980521" cy="2937337"/>
          </a:xfrm>
        </p:spPr>
      </p:pic>
      <p:pic>
        <p:nvPicPr>
          <p:cNvPr id="9" name="Picture 8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31E7F4E-BA43-182C-442E-F63C18084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91" y="553362"/>
            <a:ext cx="5422649" cy="2906487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D86854-844D-C20E-525E-123B1AD63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7647"/>
            <a:ext cx="5365819" cy="301827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381A82-0682-9E1B-8587-CFB6D83C5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391" y="3667647"/>
            <a:ext cx="5422648" cy="301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3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C03C8B7-305E-F4F7-192C-33363E06D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289560"/>
            <a:ext cx="4937760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ACE9A2A-9C70-E856-164E-A4DFCBDA0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289560"/>
            <a:ext cx="4775200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A4B183D-0B1E-429E-9A0A-45AC388B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20" y="3870960"/>
            <a:ext cx="4937760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1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793D4B2-BE59-D2C7-F79F-EBEA024F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80" y="213360"/>
            <a:ext cx="4775200" cy="258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29FFAF-8640-4A59-B659-68B68D9DC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81119"/>
            <a:ext cx="4775200" cy="25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C4D71890-88CA-0D70-B3AA-2B92DB3D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1" y="279401"/>
            <a:ext cx="4775200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4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62959D9-8130-A60A-FE5C-2AD8A346B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80" y="3916679"/>
            <a:ext cx="4378960" cy="27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9040EE32-B3AD-B981-4BC1-1E7AC986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0" y="203201"/>
            <a:ext cx="4775200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6D26AE34-DB71-1413-7A5D-146D16392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80" y="203201"/>
            <a:ext cx="4775200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07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0931-01AF-BD50-B50C-3F476411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95" y="-564718"/>
            <a:ext cx="11353800" cy="2654776"/>
          </a:xfrm>
        </p:spPr>
        <p:txBody>
          <a:bodyPr/>
          <a:lstStyle/>
          <a:p>
            <a:r>
              <a:rPr lang="en-IN" b="1" u="sng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0E238-F8DA-F04E-28A0-0144CFBCF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720" y="1473759"/>
            <a:ext cx="10041484" cy="4540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Efficient Data Verification </a:t>
            </a:r>
            <a:r>
              <a:rPr lang="en-US" sz="2400" dirty="0"/>
              <a:t>: Counting Bloom Fillers allow for fast and memory-efficient checking of whether a document has been received or not.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Space Optimization </a:t>
            </a:r>
            <a:r>
              <a:rPr lang="en-US" sz="2400" dirty="0"/>
              <a:t>: Bloom fillers use less memory compared to storing full document hashes or file content for verification.</a:t>
            </a:r>
            <a:endParaRPr lang="en-US" sz="24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Secure Transmission </a:t>
            </a:r>
            <a:r>
              <a:rPr lang="en-US" sz="2400" dirty="0"/>
              <a:t>: Integrating secure protocols ensures data is transmitted without interception or tampering.</a:t>
            </a:r>
            <a:endParaRPr lang="en-US" sz="24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Duplicate Detection </a:t>
            </a:r>
            <a:r>
              <a:rPr lang="en-US" sz="2400" dirty="0"/>
              <a:t>: Helps identify and eliminate duplicate documents during transfer, saving bandwidth and storage.</a:t>
            </a:r>
            <a:endParaRPr lang="en-US" sz="24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Reduced False Positives </a:t>
            </a:r>
            <a:r>
              <a:rPr lang="en-US" sz="2400" dirty="0"/>
              <a:t>: Counting Bloom Fillers improve upon standard Bloom Filters by allowing deletion and minimizing false positives.</a:t>
            </a:r>
            <a:endParaRPr lang="en-US" sz="2400" dirty="0">
              <a:cs typeface="Arial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512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BC82-C22B-2EF8-473D-EEB686BA2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4254"/>
            <a:ext cx="11353800" cy="2705572"/>
          </a:xfrm>
        </p:spPr>
        <p:txBody>
          <a:bodyPr/>
          <a:lstStyle/>
          <a:p>
            <a:r>
              <a:rPr lang="en-IN" b="1" u="sng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0BDEC-D84F-4F19-F328-0500068E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635" y="1112017"/>
            <a:ext cx="10415005" cy="5034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Cloud Data Synchronization </a:t>
            </a:r>
            <a:r>
              <a:rPr lang="en-US" dirty="0"/>
              <a:t>: Ensures only missing or updated documents are transmitted between clients and servers.</a:t>
            </a:r>
            <a:endParaRPr lang="en-US" dirty="0">
              <a:cs typeface="Arial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Distributed File </a:t>
            </a:r>
            <a:r>
              <a:rPr lang="en-US" sz="2000" b="1" dirty="0" err="1"/>
              <a:t>Systems</a:t>
            </a:r>
            <a:r>
              <a:rPr lang="en-US" dirty="0" err="1"/>
              <a:t>:Used</a:t>
            </a:r>
            <a:r>
              <a:rPr lang="en-US" dirty="0"/>
              <a:t> in peer-to-peer networks or content delivery networks to check for file availability.</a:t>
            </a:r>
            <a:endParaRPr lang="en-US" dirty="0">
              <a:cs typeface="Arial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Email and Messaging Systems </a:t>
            </a:r>
            <a:r>
              <a:rPr lang="en-US" dirty="0"/>
              <a:t>: For detecting whether an attachment has already been sent/received without needing the full file.</a:t>
            </a:r>
            <a:endParaRPr lang="en-US" dirty="0">
              <a:cs typeface="Arial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Cybersecurity</a:t>
            </a:r>
            <a:r>
              <a:rPr lang="en-US" dirty="0"/>
              <a:t> : Used to detect malicious files or prevent data exfiltration by checking for known file signatures.</a:t>
            </a:r>
            <a:endParaRPr lang="en-US" dirty="0">
              <a:cs typeface="Arial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Database Management </a:t>
            </a:r>
            <a:r>
              <a:rPr lang="en-US" dirty="0"/>
              <a:t>: Efficiently determine which records or documents need to be updated or added.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1957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E086C-FDDA-3280-1014-56F154166FE1}"/>
              </a:ext>
            </a:extLst>
          </p:cNvPr>
          <p:cNvSpPr txBox="1"/>
          <p:nvPr/>
        </p:nvSpPr>
        <p:spPr>
          <a:xfrm>
            <a:off x="-183327" y="-1174692"/>
            <a:ext cx="11473667" cy="23459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9F933-1E4E-7C45-FEB7-D5FDADE0FDBE}"/>
              </a:ext>
            </a:extLst>
          </p:cNvPr>
          <p:cNvSpPr txBox="1"/>
          <p:nvPr/>
        </p:nvSpPr>
        <p:spPr>
          <a:xfrm>
            <a:off x="-3048" y="919995"/>
            <a:ext cx="11371029" cy="55672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300" algn="ctr">
              <a:spcAft>
                <a:spcPts val="600"/>
              </a:spcAft>
              <a:buClr>
                <a:schemeClr val="accent5"/>
              </a:buClr>
            </a:pPr>
            <a:endParaRPr lang="en-US" sz="2000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59D87-D4D4-4E85-4958-19B6E907ABD5}"/>
              </a:ext>
            </a:extLst>
          </p:cNvPr>
          <p:cNvSpPr txBox="1"/>
          <p:nvPr/>
        </p:nvSpPr>
        <p:spPr>
          <a:xfrm>
            <a:off x="1867479" y="1496216"/>
            <a:ext cx="9867321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Wingdings"/>
              <a:buChar char="§"/>
            </a:pPr>
            <a:r>
              <a:rPr lang="en-IN" sz="2800" dirty="0">
                <a:solidFill>
                  <a:srgbClr val="000000"/>
                </a:solidFill>
              </a:rPr>
              <a:t>In cloud storage, data owners may not trust that providers handle transfers or deletions honestly. 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endParaRPr lang="en-IN" sz="2800" dirty="0">
              <a:solidFill>
                <a:srgbClr val="000000"/>
              </a:solidFill>
              <a:cs typeface="Arial"/>
            </a:endParaRPr>
          </a:p>
          <a:p>
            <a:pPr marL="457200" indent="-457200">
              <a:buFont typeface="Wingdings"/>
              <a:buChar char="§"/>
            </a:pPr>
            <a:r>
              <a:rPr lang="en-IN" sz="2800" dirty="0">
                <a:solidFill>
                  <a:srgbClr val="000000"/>
                </a:solidFill>
              </a:rPr>
              <a:t>To address this, we proposed a Counting Bloom Filler (CBF)-based scheme that ensures secure data transfer and verifiable deletion. </a:t>
            </a:r>
            <a:endParaRPr lang="en-IN" sz="2800" dirty="0">
              <a:solidFill>
                <a:srgbClr val="000000"/>
              </a:solidFill>
              <a:cs typeface="Arial"/>
            </a:endParaRPr>
          </a:p>
          <a:p>
            <a:pPr marL="457200" indent="-457200">
              <a:buFont typeface="Wingdings"/>
              <a:buChar char="§"/>
            </a:pPr>
            <a:r>
              <a:rPr lang="en-IN" sz="2800" dirty="0">
                <a:solidFill>
                  <a:srgbClr val="000000"/>
                </a:solidFill>
              </a:rPr>
              <a:t>Cloud B can check data integrity, and Cloud A must provide proof of deletion. This prevents cheating and ensures trust. </a:t>
            </a:r>
            <a:r>
              <a:rPr lang="en-US" sz="2800" dirty="0">
                <a:solidFill>
                  <a:srgbClr val="000000"/>
                </a:solidFill>
              </a:rPr>
              <a:t>    </a:t>
            </a:r>
            <a:endParaRPr lang="en-IN" sz="2800" dirty="0">
              <a:solidFill>
                <a:srgbClr val="000000"/>
              </a:solidFill>
              <a:cs typeface="Arial"/>
            </a:endParaRPr>
          </a:p>
          <a:p>
            <a:pPr marL="457200" indent="-457200">
              <a:buFont typeface="Wingdings"/>
              <a:buChar char="§"/>
            </a:pPr>
            <a:r>
              <a:rPr lang="en-IN" sz="2800" dirty="0">
                <a:solidFill>
                  <a:srgbClr val="000000"/>
                </a:solidFill>
              </a:rPr>
              <a:t>Security analysis and tests confirm our method is both safe and practical</a:t>
            </a:r>
            <a:r>
              <a:rPr lang="en-IN" sz="1800" dirty="0">
                <a:solidFill>
                  <a:srgbClr val="000000"/>
                </a:solidFill>
              </a:rPr>
              <a:t>.</a:t>
            </a:r>
            <a:endParaRPr lang="en-IN" sz="18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288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3B4F-4E43-B246-9769-5640C0E7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9789"/>
            <a:ext cx="11444235" cy="2524701"/>
          </a:xfrm>
        </p:spPr>
        <p:txBody>
          <a:bodyPr/>
          <a:lstStyle/>
          <a:p>
            <a:r>
              <a:rPr lang="en-IN" b="1" u="sng" dirty="0"/>
              <a:t>FUTURE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3C4C8-0EAA-2388-7570-4CB3A1E47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406" y="1419701"/>
            <a:ext cx="10163684" cy="49057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Integration with Blockchain: Combine with blockchain for an immutable and secure log of file transfers and verifications.</a:t>
            </a:r>
            <a:endParaRPr lang="en-US" dirty="0">
              <a:cs typeface="Arial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AI-Driven Optimization: Use machine learning to dynamically adjust filter sizes or thresholds to reduce false positives/negatives.</a:t>
            </a:r>
            <a:endParaRPr lang="en-US" dirty="0">
              <a:cs typeface="Arial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IoT and Edge Devices: Ideal for lightweight verification in low-power or low-storage devices.</a:t>
            </a:r>
            <a:endParaRPr lang="en-US" dirty="0">
              <a:cs typeface="Arial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Enhanced Security Layers: Incorporate homomorphic encryption or secure multi-party computation for privacy-preserving verification.</a:t>
            </a:r>
            <a:endParaRPr lang="en-US" dirty="0">
              <a:cs typeface="Arial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Scalability to Big Data Systems: Can be scaled to handle terabytes of data efficiently in data lakes or data warehouses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54BAE-4BD7-CFC6-C4BC-D46FD3F1EFB5}"/>
              </a:ext>
            </a:extLst>
          </p:cNvPr>
          <p:cNvSpPr txBox="1"/>
          <p:nvPr/>
        </p:nvSpPr>
        <p:spPr>
          <a:xfrm>
            <a:off x="180870" y="532562"/>
            <a:ext cx="64790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4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94EA-CDDA-5DBD-C982-7CA58010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7" y="-683287"/>
            <a:ext cx="11273413" cy="2373976"/>
          </a:xfrm>
        </p:spPr>
        <p:txBody>
          <a:bodyPr/>
          <a:lstStyle/>
          <a:p>
            <a:r>
              <a:rPr lang="en-IN" b="1" u="sng"/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BF02-1B3A-575A-2DF0-505564481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827" y="1463039"/>
            <a:ext cx="10536813" cy="47650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/>
              <a:t>1.B. H. Bloom, “Space/Time Trade-offs in Hash Coding with Allowable Errors,” Communications of the ACM, vol. 13, no. 7, pp. 422–426, 1970.[Original Bloom Filter Paper]</a:t>
            </a:r>
          </a:p>
          <a:p>
            <a:pPr marL="0" indent="0">
              <a:buNone/>
            </a:pPr>
            <a:r>
              <a:rPr lang="en-IN" dirty="0"/>
              <a:t>2. Li Fan, Pei Cao ,</a:t>
            </a:r>
            <a:r>
              <a:rPr lang="en-IN" dirty="0" err="1"/>
              <a:t>Jussara</a:t>
            </a:r>
            <a:r>
              <a:rPr lang="en-IN" dirty="0"/>
              <a:t> Almeida, and Andrei Z. Broder, "Summary Cache: A Scalable Wide-Area Web Cache Sharing Protocol", IEEE/ACM Transactions on Networking, 1998.[Discusses Bloom filter use in web caching]</a:t>
            </a:r>
            <a:endParaRPr lang="en-IN" dirty="0">
              <a:cs typeface="Arial"/>
            </a:endParaRPr>
          </a:p>
          <a:p>
            <a:pPr marL="0" indent="0">
              <a:buNone/>
            </a:pPr>
            <a:r>
              <a:rPr lang="en-IN" dirty="0"/>
              <a:t>3. Jingwei Li, Zhenyu Wu, et al., "Efficient Deduplication with Counting Bloom Filter for Secure Cloud Storage", Proceedings of the 2017 IEEE Conference on Communications and Network Security (CNS), 2017.[Use of Counting Bloom Filters in secure cloud storage]</a:t>
            </a:r>
            <a:endParaRPr lang="en-IN" dirty="0">
              <a:cs typeface="Arial"/>
            </a:endParaRPr>
          </a:p>
          <a:p>
            <a:pPr marL="0" indent="0">
              <a:buNone/>
            </a:pPr>
            <a:r>
              <a:rPr lang="en-IN" dirty="0"/>
              <a:t>4. Xiaoyan Shen, Zheng Yan, and Robert H. Deng, "Bloom Filter-Based Secure and Privacy-Preserving Outsourcing of Big Data in Cloud", IEEE Access, vol. 6, pp. 5208–5217, 2018.[Privacy-preserving data handling with Bloom filters]</a:t>
            </a:r>
            <a:endParaRPr lang="en-IN" dirty="0">
              <a:cs typeface="Arial"/>
            </a:endParaRPr>
          </a:p>
          <a:p>
            <a:pPr marL="0" indent="0">
              <a:buNone/>
            </a:pPr>
            <a:r>
              <a:rPr lang="en-IN" dirty="0"/>
              <a:t>5. A. Broder and M .</a:t>
            </a:r>
            <a:r>
              <a:rPr lang="en-IN" dirty="0" err="1"/>
              <a:t>Mitzenmacher</a:t>
            </a:r>
            <a:r>
              <a:rPr lang="en-IN" dirty="0"/>
              <a:t>, "Network Applications of Bloom Filters: A Survey", Internet Mathematics, vol. 1, no. 4, pp. 485–509, 2004.[Comprehensive survey on Bloom filter applications]</a:t>
            </a:r>
            <a:endParaRPr lang="en-IN" dirty="0">
              <a:cs typeface="Arial"/>
            </a:endParaRPr>
          </a:p>
          <a:p>
            <a:pPr marL="0" indent="0">
              <a:buNone/>
            </a:pPr>
            <a:r>
              <a:rPr lang="en-IN" dirty="0"/>
              <a:t>6. William Stallings, "Cryptography and Network Security: Principles and Practice", 7th Edition, Pearson, 2017.[General reference for secure data transfer methods]</a:t>
            </a:r>
            <a:endParaRPr lang="en-IN" dirty="0">
              <a:cs typeface="Arial"/>
            </a:endParaRPr>
          </a:p>
          <a:p>
            <a:pPr marL="0" indent="0">
              <a:buNone/>
            </a:pPr>
            <a:r>
              <a:rPr lang="en-IN" dirty="0"/>
              <a:t>7. RFC 5246 - The Transport Layer Security (TLS) Protocol Version 1.2, IETF.[Standard secure protocol used in data transfer]</a:t>
            </a:r>
            <a:endParaRPr lang="en-IN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79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ank you typography design vector | Free stock illustration - 494728">
            <a:extLst>
              <a:ext uri="{FF2B5EF4-FFF2-40B4-BE49-F238E27FC236}">
                <a16:creationId xmlns:a16="http://schemas.microsoft.com/office/drawing/2014/main" id="{D3C13139-991A-D7DA-347C-0CAE857A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7" y="1105"/>
            <a:ext cx="12200833" cy="685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492A-82A8-2565-2F03-34CEA238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25" y="-755226"/>
            <a:ext cx="4629429" cy="2076026"/>
          </a:xfrm>
        </p:spPr>
        <p:txBody>
          <a:bodyPr/>
          <a:lstStyle/>
          <a:p>
            <a:r>
              <a:rPr lang="en-US" b="1" u="sng" dirty="0"/>
              <a:t>CONTENTS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5D782-D07A-574E-FCA2-38E8B328C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3116" y="1078653"/>
            <a:ext cx="4629429" cy="5537200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Existing System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Literature Survey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Proposed Method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Hardware &amp; Software Requirements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  Analysis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3D188-19AF-2883-DD07-56F748373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97" y="995679"/>
            <a:ext cx="4835833" cy="471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9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7736-12BC-61EB-BA2A-A0BD7A8E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5886" y="-1650522"/>
            <a:ext cx="9988166" cy="2785797"/>
          </a:xfrm>
        </p:spPr>
        <p:txBody>
          <a:bodyPr anchor="b">
            <a:normAutofit/>
          </a:bodyPr>
          <a:lstStyle/>
          <a:p>
            <a:pPr algn="ctr"/>
            <a:r>
              <a:rPr lang="en-US" sz="6000" u="sng" dirty="0">
                <a:latin typeface="Calibri"/>
                <a:ea typeface="Calibri"/>
                <a:cs typeface="Segoe UI"/>
              </a:rPr>
              <a:t>ABSTRACT:</a:t>
            </a:r>
            <a:endParaRPr lang="en-US" sz="6000" dirty="0">
              <a:latin typeface="Calibri"/>
              <a:ea typeface="Calibri"/>
              <a:cs typeface="Segoe U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9588-D7F7-2D5F-C87D-A8396CE0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124" y="1160313"/>
            <a:ext cx="9397556" cy="453737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IN" sz="2400" dirty="0">
                <a:solidFill>
                  <a:srgbClr val="000000"/>
                </a:solidFill>
              </a:rPr>
              <a:t>s cloud storage grows, users often move their data between providers for better service. </a:t>
            </a:r>
            <a:r>
              <a:rPr lang="en-US" sz="2400" dirty="0">
                <a:solidFill>
                  <a:srgbClr val="000000"/>
                </a:solidFill>
              </a:rPr>
              <a:t>    </a:t>
            </a:r>
            <a:endParaRPr lang="en-IN" sz="24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0000"/>
                </a:solidFill>
              </a:rPr>
              <a:t>This makes secure data transfer and permanent deletion very </a:t>
            </a:r>
            <a:r>
              <a:rPr lang="en-IN" sz="2400" dirty="0" err="1">
                <a:solidFill>
                  <a:srgbClr val="000000"/>
                </a:solidFill>
              </a:rPr>
              <a:t>i</a:t>
            </a:r>
            <a:r>
              <a:rPr lang="en-US" sz="2400" dirty="0" err="1">
                <a:solidFill>
                  <a:srgbClr val="000000"/>
                </a:solidFill>
              </a:rPr>
              <a:t>mportant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endParaRPr lang="en-IN" sz="24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We </a:t>
            </a:r>
            <a:r>
              <a:rPr lang="en-IN" sz="2400" dirty="0">
                <a:solidFill>
                  <a:srgbClr val="000000"/>
                </a:solidFill>
              </a:rPr>
              <a:t>propose a new method using counting Bloom fillers to ensure both, with public verification and no need for a trusted third party.</a:t>
            </a:r>
            <a:r>
              <a:rPr lang="en-US" sz="2400" dirty="0">
                <a:solidFill>
                  <a:srgbClr val="000000"/>
                </a:solidFill>
              </a:rPr>
              <a:t>   </a:t>
            </a:r>
            <a:endParaRPr lang="en-IN" sz="24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0000"/>
                </a:solidFill>
              </a:rPr>
              <a:t>Our tests show it's both practical and efficient.</a:t>
            </a:r>
            <a:endParaRPr lang="en-IN" sz="2400" dirty="0">
              <a:solidFill>
                <a:srgbClr val="000000"/>
              </a:solidFill>
              <a:cs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000" dirty="0">
              <a:solidFill>
                <a:srgbClr val="000000"/>
              </a:solidFill>
              <a:cs typeface="Arial"/>
            </a:endParaRPr>
          </a:p>
          <a:p>
            <a:pPr algn="ctr">
              <a:lnSpc>
                <a:spcPct val="100000"/>
              </a:lnSpc>
              <a:buFont typeface="Wingdings" panose="020B0504020202020204" pitchFamily="34" charset="0"/>
              <a:buChar char="v"/>
            </a:pPr>
            <a:endParaRPr lang="en-US" sz="2000" dirty="0">
              <a:cs typeface="Arial"/>
            </a:endParaRPr>
          </a:p>
          <a:p>
            <a:pPr algn="ctr">
              <a:lnSpc>
                <a:spcPct val="100000"/>
              </a:lnSpc>
              <a:buFont typeface="Wingdings" panose="020B0504020202020204" pitchFamily="34" charset="0"/>
              <a:buChar char="v"/>
            </a:pPr>
            <a:endParaRPr lang="en-US" sz="2000" dirty="0">
              <a:cs typeface="Arial"/>
            </a:endParaRPr>
          </a:p>
          <a:p>
            <a:pPr algn="ctr">
              <a:lnSpc>
                <a:spcPct val="100000"/>
              </a:lnSpc>
              <a:buFont typeface="Wingdings" panose="020B0504020202020204" pitchFamily="34" charset="0"/>
              <a:buChar char="v"/>
            </a:pPr>
            <a:endParaRPr lang="en-US" sz="15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4EB04-5135-D7B1-0896-1704898F6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56" y="4326195"/>
            <a:ext cx="5188488" cy="25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40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17F7-1B16-5AE1-9D9D-BF893A60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4" y="-447901"/>
            <a:ext cx="6522460" cy="1664573"/>
          </a:xfrm>
        </p:spPr>
        <p:txBody>
          <a:bodyPr>
            <a:normAutofit/>
          </a:bodyPr>
          <a:lstStyle/>
          <a:p>
            <a:r>
              <a:rPr lang="en-US" b="1" u="sng" dirty="0"/>
              <a:t>INTRODUCTION: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F1ED-6AC4-5906-64F9-E2D3FE7D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542" y="840137"/>
            <a:ext cx="9135955" cy="390458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Cloud </a:t>
            </a:r>
            <a:r>
              <a:rPr lang="en-IN" sz="2400" dirty="0">
                <a:solidFill>
                  <a:srgbClr val="000000"/>
                </a:solidFill>
              </a:rPr>
              <a:t>computing offers flexible storage services, allowing users to store and manage data remotely. </a:t>
            </a:r>
            <a:r>
              <a:rPr lang="en-US" sz="2400" dirty="0">
                <a:solidFill>
                  <a:srgbClr val="000000"/>
                </a:solidFill>
              </a:rPr>
              <a:t>    </a:t>
            </a:r>
            <a:endParaRPr lang="en-IN" sz="2400" dirty="0">
              <a:solidFill>
                <a:srgbClr val="000000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As</a:t>
            </a:r>
            <a:r>
              <a:rPr lang="en-IN" sz="2400" dirty="0">
                <a:solidFill>
                  <a:srgbClr val="000000"/>
                </a:solidFill>
              </a:rPr>
              <a:t>users switch between providers, secure data transfer and deletion become essential.</a:t>
            </a:r>
            <a:r>
              <a:rPr lang="en-US" sz="2400" dirty="0">
                <a:solidFill>
                  <a:srgbClr val="000000"/>
                </a:solidFill>
              </a:rPr>
              <a:t>      </a:t>
            </a:r>
            <a:endParaRPr lang="en-IN" sz="2400" dirty="0">
              <a:solidFill>
                <a:srgbClr val="000000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H</a:t>
            </a:r>
            <a:r>
              <a:rPr lang="en-IN" sz="2400" dirty="0" err="1">
                <a:solidFill>
                  <a:srgbClr val="000000"/>
                </a:solidFill>
              </a:rPr>
              <a:t>owever</a:t>
            </a:r>
            <a:r>
              <a:rPr lang="en-IN" sz="2400" dirty="0">
                <a:solidFill>
                  <a:srgbClr val="000000"/>
                </a:solidFill>
              </a:rPr>
              <a:t>, issues like data loss, incomplete transfer, and hidden data retention pose risks.</a:t>
            </a:r>
            <a:endParaRPr lang="en-IN" sz="2400" dirty="0">
              <a:solidFill>
                <a:srgbClr val="000000"/>
              </a:solidFill>
              <a:cs typeface="Arial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0000"/>
                </a:solidFill>
              </a:rPr>
              <a:t>To solve this, we propose a counting Bloom filler-based method that ensures secure, verifiable transfer and deletion without needing a trusted third party.</a:t>
            </a:r>
            <a:endParaRPr lang="en-IN" sz="2400" dirty="0">
              <a:solidFill>
                <a:srgbClr val="000000"/>
              </a:solidFill>
              <a:cs typeface="Arial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6E9276-2197-7892-8A18-95C81A0F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90" y="4636976"/>
            <a:ext cx="3094810" cy="19568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D2AB21-FF6D-3CDB-5B0A-9F20EDE69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27" y="4636976"/>
            <a:ext cx="4161398" cy="19568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7438861-FD54-4C27-9924-F9D1B3073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23" y="4744720"/>
            <a:ext cx="2259439" cy="17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1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3A31-4E8A-FB84-8ADD-53CEC3A9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77" y="-552214"/>
            <a:ext cx="4711623" cy="2236864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Calibri"/>
                <a:ea typeface="Calibri"/>
                <a:cs typeface="Calibri"/>
              </a:rPr>
              <a:t>EXISTING SYSTEM:</a:t>
            </a:r>
            <a:endParaRPr lang="en-US" b="1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42414-4507-E5DA-8C45-08780E63ACCA}"/>
              </a:ext>
            </a:extLst>
          </p:cNvPr>
          <p:cNvSpPr>
            <a:spLocks/>
          </p:cNvSpPr>
          <p:nvPr/>
        </p:nvSpPr>
        <p:spPr>
          <a:xfrm>
            <a:off x="1833214" y="1004499"/>
            <a:ext cx="7661154" cy="2213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Pre</a:t>
            </a:r>
            <a:r>
              <a:rPr lang="en-IN" sz="2000" dirty="0" err="1">
                <a:solidFill>
                  <a:srgbClr val="000000"/>
                </a:solidFill>
              </a:rPr>
              <a:t>vious</a:t>
            </a:r>
            <a:r>
              <a:rPr lang="en-IN" sz="2000" dirty="0">
                <a:solidFill>
                  <a:srgbClr val="000000"/>
                </a:solidFill>
              </a:rPr>
              <a:t> methods support verifiable data deletion using techniques like encryption, Merkle Hash Trees, and even Blockchain. </a:t>
            </a:r>
            <a:r>
              <a:rPr lang="en-US" sz="2000" dirty="0">
                <a:solidFill>
                  <a:srgbClr val="000000"/>
                </a:solidFill>
              </a:rPr>
              <a:t>   </a:t>
            </a:r>
            <a:endParaRPr lang="en-IN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000000"/>
                </a:solidFill>
              </a:rPr>
              <a:t>However, most rely on a trusted third party (TTP) and cannot ensure secure data </a:t>
            </a:r>
            <a:endParaRPr lang="en-US" sz="2000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DF9AC-4206-7B7A-606F-3950CCA5A308}"/>
              </a:ext>
            </a:extLst>
          </p:cNvPr>
          <p:cNvSpPr txBox="1"/>
          <p:nvPr/>
        </p:nvSpPr>
        <p:spPr>
          <a:xfrm>
            <a:off x="2577119" y="2420747"/>
            <a:ext cx="62591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US" sz="2400" b="1" u="sng" kern="1200" dirty="0">
                <a:latin typeface="Calibri"/>
                <a:ea typeface="+mn-ea"/>
                <a:cs typeface="Calibri"/>
              </a:rPr>
              <a:t>DISADVANTAGES OF EXISTING SYSTEM</a:t>
            </a:r>
            <a:endParaRPr lang="en-US" sz="2400" b="1" u="sng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67369-80FF-F3D1-0E6A-6B1FCA57B8BF}"/>
              </a:ext>
            </a:extLst>
          </p:cNvPr>
          <p:cNvSpPr txBox="1"/>
          <p:nvPr/>
        </p:nvSpPr>
        <p:spPr>
          <a:xfrm>
            <a:off x="3163736" y="3034342"/>
            <a:ext cx="7195050" cy="2091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defTabSz="5303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kern="1200" dirty="0">
                <a:latin typeface="+mn-lt"/>
                <a:cs typeface="Arial"/>
              </a:rPr>
              <a:t>No proof of data integrity during transfer.</a:t>
            </a:r>
          </a:p>
          <a:p>
            <a:pPr marL="342900" indent="-342900" defTabSz="5303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cs typeface="Arial"/>
              </a:rPr>
              <a:t>Weak encryption leading to lower performance.</a:t>
            </a:r>
            <a:endParaRPr lang="en-US" sz="2400" kern="1200" dirty="0">
              <a:latin typeface="+mn-lt"/>
              <a:cs typeface="Arial"/>
            </a:endParaRPr>
          </a:p>
          <a:p>
            <a:pPr defTabSz="530352">
              <a:spcAft>
                <a:spcPts val="600"/>
              </a:spcAft>
            </a:pPr>
            <a:endParaRPr lang="en-US" sz="2400" kern="1200" dirty="0">
              <a:latin typeface="+mn-lt"/>
              <a:cs typeface="Arial"/>
            </a:endParaRPr>
          </a:p>
          <a:p>
            <a:pPr marL="198755" indent="-198755" defTabSz="530352">
              <a:spcAft>
                <a:spcPts val="600"/>
              </a:spcAft>
              <a:buFont typeface="Wingdings"/>
              <a:buChar char="v"/>
            </a:pPr>
            <a:endParaRPr lang="en-US" sz="1392" kern="1200" dirty="0">
              <a:solidFill>
                <a:schemeClr val="tx1"/>
              </a:solidFill>
              <a:latin typeface="+mn-lt"/>
              <a:cs typeface="Arial"/>
            </a:endParaRPr>
          </a:p>
          <a:p>
            <a:pPr marL="342900" indent="-342900">
              <a:spcAft>
                <a:spcPts val="600"/>
              </a:spcAft>
              <a:buFont typeface="Wingdings"/>
              <a:buChar char="v"/>
            </a:pPr>
            <a:endParaRPr lang="en-US" sz="2400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6877-2B92-A468-BF06-8168F10DA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70" y="4159503"/>
            <a:ext cx="3786876" cy="2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2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7982-DAB8-321E-07BA-966F74CE0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20" y="-373903"/>
            <a:ext cx="6126480" cy="1501438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Arial"/>
                <a:cs typeface="Calibri"/>
              </a:rPr>
              <a:t>PROPOSED SYSTEM: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83B55-DD89-7407-C0F2-7BBAF17DB591}"/>
              </a:ext>
            </a:extLst>
          </p:cNvPr>
          <p:cNvSpPr>
            <a:spLocks/>
          </p:cNvSpPr>
          <p:nvPr/>
        </p:nvSpPr>
        <p:spPr>
          <a:xfrm>
            <a:off x="1455337" y="857390"/>
            <a:ext cx="8957622" cy="19597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0000"/>
                </a:solidFill>
              </a:rPr>
              <a:t>We introduce a Counting Bloom Filler-based method to ensure both secure data transfer and verifiable deletion between cloud servers.</a:t>
            </a:r>
            <a:r>
              <a:rPr lang="en-US" sz="2400" dirty="0">
                <a:solidFill>
                  <a:srgbClr val="000000"/>
                </a:solidFill>
              </a:rPr>
              <a:t>    </a:t>
            </a:r>
            <a:endParaRPr lang="en-IN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It a</a:t>
            </a:r>
            <a:r>
              <a:rPr lang="en-IN" sz="2400" dirty="0" err="1">
                <a:solidFill>
                  <a:srgbClr val="000000"/>
                </a:solidFill>
              </a:rPr>
              <a:t>llows</a:t>
            </a:r>
            <a:r>
              <a:rPr lang="en-IN" sz="2400" dirty="0">
                <a:solidFill>
                  <a:srgbClr val="000000"/>
                </a:solidFill>
              </a:rPr>
              <a:t> users and the new cloud provider to check if data was fully and honestly moved or deleted  all without needing a trusted third party.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IN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Tests </a:t>
            </a:r>
            <a:r>
              <a:rPr lang="en-IN" sz="2400" dirty="0">
                <a:solidFill>
                  <a:srgbClr val="000000"/>
                </a:solidFill>
              </a:rPr>
              <a:t>prove it’s secure, efficient, and practical.</a:t>
            </a:r>
            <a:endParaRPr lang="en-US" sz="24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EE850-8F67-685A-D4B2-761A390E23D9}"/>
              </a:ext>
            </a:extLst>
          </p:cNvPr>
          <p:cNvSpPr txBox="1"/>
          <p:nvPr/>
        </p:nvSpPr>
        <p:spPr>
          <a:xfrm>
            <a:off x="1412505" y="2940708"/>
            <a:ext cx="6217392" cy="815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66928">
              <a:spcAft>
                <a:spcPts val="600"/>
              </a:spcAft>
            </a:pPr>
            <a:r>
              <a:rPr lang="en-US" sz="2000" b="1" u="sng" kern="1200" dirty="0">
                <a:latin typeface="+mn-lt"/>
                <a:ea typeface="+mn-ea"/>
                <a:cs typeface="Arial"/>
              </a:rPr>
              <a:t>ADVANTAGES OF PROPOSED SYSTEMS:</a:t>
            </a:r>
            <a:endParaRPr lang="en-US" sz="2000" b="1" u="sng" kern="1200" dirty="0">
              <a:latin typeface="+mn-lt"/>
              <a:cs typeface="Arial"/>
            </a:endParaRPr>
          </a:p>
          <a:p>
            <a:pPr>
              <a:spcAft>
                <a:spcPts val="600"/>
              </a:spcAft>
            </a:pPr>
            <a:endParaRPr lang="en-US" sz="2000" b="1" u="sng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4617B-54E8-FEAE-BA96-E9066817D23D}"/>
              </a:ext>
            </a:extLst>
          </p:cNvPr>
          <p:cNvSpPr txBox="1"/>
          <p:nvPr/>
        </p:nvSpPr>
        <p:spPr>
          <a:xfrm>
            <a:off x="1471527" y="3528691"/>
            <a:ext cx="6099348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1800" dirty="0">
                <a:solidFill>
                  <a:srgbClr val="000000"/>
                </a:solidFill>
              </a:rPr>
              <a:t>D</a:t>
            </a:r>
            <a:r>
              <a:rPr lang="en-IN" sz="1800" dirty="0" err="1">
                <a:solidFill>
                  <a:srgbClr val="000000"/>
                </a:solidFill>
              </a:rPr>
              <a:t>ata</a:t>
            </a:r>
            <a:r>
              <a:rPr lang="en-IN" sz="1800" dirty="0">
                <a:solidFill>
                  <a:srgbClr val="000000"/>
                </a:solidFill>
              </a:rPr>
              <a:t> confidentiality: Files are encrypted to keep them private.</a:t>
            </a:r>
            <a:endParaRPr lang="en-IN" dirty="0">
              <a:solidFill>
                <a:srgbClr val="000000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US" sz="1800" dirty="0">
                <a:solidFill>
                  <a:srgbClr val="000000"/>
                </a:solidFill>
              </a:rPr>
              <a:t>Dat</a:t>
            </a:r>
            <a:r>
              <a:rPr lang="en-IN" sz="1800" dirty="0">
                <a:solidFill>
                  <a:srgbClr val="000000"/>
                </a:solidFill>
              </a:rPr>
              <a:t>a integrity: Verifies that all data is transferred correctly.</a:t>
            </a:r>
            <a:endParaRPr lang="en-IN" dirty="0">
              <a:solidFill>
                <a:srgbClr val="000000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US" sz="1800" dirty="0">
                <a:solidFill>
                  <a:srgbClr val="000000"/>
                </a:solidFill>
              </a:rPr>
              <a:t>P</a:t>
            </a:r>
            <a:r>
              <a:rPr lang="en-IN" sz="1800" dirty="0" err="1">
                <a:solidFill>
                  <a:srgbClr val="000000"/>
                </a:solidFill>
              </a:rPr>
              <a:t>ublic</a:t>
            </a:r>
            <a:r>
              <a:rPr lang="en-IN" sz="1800" dirty="0">
                <a:solidFill>
                  <a:srgbClr val="000000"/>
                </a:solidFill>
              </a:rPr>
              <a:t> verifiability: Anyone can check if data was moved or deleted properly.</a:t>
            </a:r>
            <a:endParaRPr lang="en-IN" dirty="0"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63A476-621E-D127-E3C8-9F41C2722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2980987"/>
            <a:ext cx="3881738" cy="24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61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788BA-81E3-1E8F-C37E-787FE358A3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366838"/>
            <a:ext cx="9382125" cy="32940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/>
              <a:t>SYSTEM ARCHITECTURE:</a:t>
            </a:r>
            <a:endParaRPr lang="en-US" sz="4000" b="1" u="sng" kern="120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D5864-19D2-55ED-C5C9-4DE0D47B28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729780"/>
            <a:ext cx="9540240" cy="5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1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3CB34-C32E-A9F4-6938-FBAB50BE4317}"/>
              </a:ext>
            </a:extLst>
          </p:cNvPr>
          <p:cNvSpPr txBox="1"/>
          <p:nvPr/>
        </p:nvSpPr>
        <p:spPr>
          <a:xfrm>
            <a:off x="2371634" y="1327949"/>
            <a:ext cx="609934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</a:rPr>
              <a:t>C</a:t>
            </a:r>
            <a:r>
              <a:rPr lang="en-IN" sz="2400" dirty="0">
                <a:solidFill>
                  <a:srgbClr val="000000"/>
                </a:solidFill>
              </a:rPr>
              <a:t>S1 ---- Rackspace
</a:t>
            </a:r>
            <a:r>
              <a:rPr lang="en-US" sz="2400" dirty="0">
                <a:solidFill>
                  <a:srgbClr val="000000"/>
                </a:solidFill>
              </a:rPr>
              <a:t>CS</a:t>
            </a:r>
            <a:r>
              <a:rPr lang="en-IN" sz="2400" dirty="0">
                <a:solidFill>
                  <a:srgbClr val="000000"/>
                </a:solidFill>
              </a:rPr>
              <a:t>2 ---- Amazon S3
</a:t>
            </a:r>
            <a:r>
              <a:rPr lang="en-US" sz="2400" dirty="0">
                <a:solidFill>
                  <a:srgbClr val="000000"/>
                </a:solidFill>
              </a:rPr>
              <a:t>CS3</a:t>
            </a:r>
            <a:r>
              <a:rPr lang="en-IN" sz="2400" dirty="0">
                <a:solidFill>
                  <a:srgbClr val="000000"/>
                </a:solidFill>
              </a:rPr>
              <a:t> ---- Windows Azure
</a:t>
            </a:r>
            <a:r>
              <a:rPr lang="en-US" sz="2400" dirty="0">
                <a:solidFill>
                  <a:srgbClr val="000000"/>
                </a:solidFill>
              </a:rPr>
              <a:t>CS4</a:t>
            </a:r>
            <a:r>
              <a:rPr lang="en-IN" sz="2400" dirty="0">
                <a:solidFill>
                  <a:srgbClr val="000000"/>
                </a:solidFill>
              </a:rPr>
              <a:t> ---- </a:t>
            </a:r>
            <a:r>
              <a:rPr lang="en-IN" sz="2400" dirty="0" err="1">
                <a:solidFill>
                  <a:srgbClr val="000000"/>
                </a:solidFill>
              </a:rPr>
              <a:t>Aliyun</a:t>
            </a:r>
            <a:r>
              <a:rPr lang="en-IN" sz="2400" dirty="0">
                <a:solidFill>
                  <a:srgbClr val="000000"/>
                </a:solidFill>
              </a:rPr>
              <a:t> OSS</a:t>
            </a: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IN" sz="2800" b="1" dirty="0">
                <a:solidFill>
                  <a:srgbClr val="000000"/>
                </a:solidFill>
              </a:rPr>
              <a:t>P</a:t>
            </a:r>
            <a:r>
              <a:rPr lang="en-US" sz="2800" b="1" dirty="0">
                <a:solidFill>
                  <a:srgbClr val="000000"/>
                </a:solidFill>
              </a:rPr>
              <a:t>RICE</a:t>
            </a:r>
            <a:r>
              <a:rPr lang="en-IN" sz="2800" b="1" dirty="0">
                <a:solidFill>
                  <a:srgbClr val="000000"/>
                </a:solidFill>
              </a:rPr>
              <a:t>  </a:t>
            </a:r>
            <a:r>
              <a:rPr lang="en-US" sz="2800" b="1" dirty="0">
                <a:solidFill>
                  <a:srgbClr val="000000"/>
                </a:solidFill>
              </a:rPr>
              <a:t>MEMORY</a:t>
            </a:r>
          </a:p>
          <a:p>
            <a:pPr marL="0" indent="0">
              <a:buNone/>
            </a:pPr>
            <a:endParaRPr lang="en-IN" sz="1800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0000"/>
                </a:solidFill>
              </a:rPr>
              <a:t>2000    18000
</a:t>
            </a:r>
            <a:r>
              <a:rPr lang="en-US" sz="2400" dirty="0">
                <a:solidFill>
                  <a:srgbClr val="000000"/>
                </a:solidFill>
              </a:rPr>
              <a:t>6</a:t>
            </a:r>
            <a:r>
              <a:rPr lang="en-IN" sz="2400" dirty="0">
                <a:solidFill>
                  <a:srgbClr val="000000"/>
                </a:solidFill>
              </a:rPr>
              <a:t>000    40000
</a:t>
            </a:r>
            <a:r>
              <a:rPr lang="en-US" sz="2400" dirty="0">
                <a:solidFill>
                  <a:srgbClr val="000000"/>
                </a:solidFill>
              </a:rPr>
              <a:t>80</a:t>
            </a:r>
            <a:r>
              <a:rPr lang="en-IN" sz="2400" dirty="0">
                <a:solidFill>
                  <a:srgbClr val="000000"/>
                </a:solidFill>
              </a:rPr>
              <a:t>00    1000000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70193-6184-C787-57E9-530B8F891CD0}"/>
              </a:ext>
            </a:extLst>
          </p:cNvPr>
          <p:cNvSpPr txBox="1"/>
          <p:nvPr/>
        </p:nvSpPr>
        <p:spPr>
          <a:xfrm>
            <a:off x="1604164" y="567174"/>
            <a:ext cx="6099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latin typeface="Arial"/>
              </a:rPr>
              <a:t>DETAILS OF  DIAGRAM:</a:t>
            </a:r>
            <a:endParaRPr lang="en-US" sz="3200" b="1" u="sng" kern="1200" dirty="0">
              <a:solidFill>
                <a:srgbClr val="2014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918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C2D47-18BC-E9E5-BF40-37402730BBD9}"/>
              </a:ext>
            </a:extLst>
          </p:cNvPr>
          <p:cNvSpPr txBox="1"/>
          <p:nvPr/>
        </p:nvSpPr>
        <p:spPr>
          <a:xfrm>
            <a:off x="1753215" y="79272"/>
            <a:ext cx="1084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8B600-439B-FCDB-6F00-95B617F85D8C}"/>
              </a:ext>
            </a:extLst>
          </p:cNvPr>
          <p:cNvSpPr txBox="1"/>
          <p:nvPr/>
        </p:nvSpPr>
        <p:spPr>
          <a:xfrm>
            <a:off x="1570335" y="989092"/>
            <a:ext cx="6039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HARDWARE REQUIREMENTS</a:t>
            </a:r>
            <a:r>
              <a:rPr lang="en-IN" dirty="0"/>
              <a:t>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CPU: Intel i5 / </a:t>
            </a:r>
            <a:r>
              <a:rPr lang="en-IN" dirty="0" err="1"/>
              <a:t>Ryzen</a:t>
            </a:r>
            <a:r>
              <a:rPr lang="en-IN" dirty="0"/>
              <a:t> 5+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RAM: 8 GB+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Storage: 256 GB SSD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err="1"/>
              <a:t>Server:Quad-core</a:t>
            </a:r>
            <a:r>
              <a:rPr lang="en-IN" dirty="0"/>
              <a:t> CPU, 16 GB RAM, 500 GB SSD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Peripherals: Scanner or camera for form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12C9E-CC72-0432-D850-DD7F9DF561CE}"/>
              </a:ext>
            </a:extLst>
          </p:cNvPr>
          <p:cNvSpPr txBox="1"/>
          <p:nvPr/>
        </p:nvSpPr>
        <p:spPr>
          <a:xfrm rot="10800000" flipV="1">
            <a:off x="1478894" y="3195873"/>
            <a:ext cx="6537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SOFTWARE REQUIREMENTS</a:t>
            </a:r>
            <a:r>
              <a:rPr lang="en-IN" dirty="0"/>
              <a:t>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OS: Windows 10/11, Linux (Ubuntu), or macOS.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Languages: Python 3.8+, optional Java/C++.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Libraries: Secure Transfer: OpenSSL, </a:t>
            </a:r>
            <a:r>
              <a:rPr lang="en-IN" dirty="0" err="1"/>
              <a:t>PycryptoDome</a:t>
            </a:r>
            <a:r>
              <a:rPr lang="en-IN" dirty="0"/>
              <a:t>, Flask/Django.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Bloom Filter: </a:t>
            </a:r>
            <a:r>
              <a:rPr lang="en-IN" dirty="0" err="1"/>
              <a:t>Pybloom</a:t>
            </a:r>
            <a:r>
              <a:rPr lang="en-IN" dirty="0"/>
              <a:t>, bloom-filter2.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Detection/Counting: OpenCV, Tesseract OCR.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Database: MongoDB / PostgreSQL / SQLite.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Tools: VS Code / PyCharm, Git, Postman, Docker.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F22EA-C669-9F75-DCE4-76192CDA4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39" y="989092"/>
            <a:ext cx="3728721" cy="24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03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1182</Words>
  <Application>Microsoft Office PowerPoint</Application>
  <PresentationFormat>Widescreen</PresentationFormat>
  <Paragraphs>109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Parallax</vt:lpstr>
      <vt:lpstr>PowerPoint Presentation</vt:lpstr>
      <vt:lpstr>CONTENTS</vt:lpstr>
      <vt:lpstr>ABSTRACT:</vt:lpstr>
      <vt:lpstr>INTRODUCTION:</vt:lpstr>
      <vt:lpstr>EXISTING SYSTEM:</vt:lpstr>
      <vt:lpstr>PROPOSED SYSTEM:</vt:lpstr>
      <vt:lpstr>SYSTEM ARCHITECTURE:</vt:lpstr>
      <vt:lpstr>PowerPoint Presentation</vt:lpstr>
      <vt:lpstr>PowerPoint Presentation</vt:lpstr>
      <vt:lpstr>RESULT ANALYSIS</vt:lpstr>
      <vt:lpstr>PowerPoint Presentation</vt:lpstr>
      <vt:lpstr>PowerPoint Presentation</vt:lpstr>
      <vt:lpstr>PowerPoint Presentation</vt:lpstr>
      <vt:lpstr>ADVANTAGES</vt:lpstr>
      <vt:lpstr>APPLICATIONS</vt:lpstr>
      <vt:lpstr>PowerPoint Presentation</vt:lpstr>
      <vt:lpstr>FUTURE SCOPE</vt:lpstr>
      <vt:lpstr>REFERENCE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Harshitha Nakka</dc:creator>
  <cp:lastModifiedBy>Harshitha Nakka</cp:lastModifiedBy>
  <cp:revision>2</cp:revision>
  <dcterms:created xsi:type="dcterms:W3CDTF">2024-07-10T14:05:11Z</dcterms:created>
  <dcterms:modified xsi:type="dcterms:W3CDTF">2025-04-28T08:59:21Z</dcterms:modified>
</cp:coreProperties>
</file>